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69" r:id="rId3"/>
    <p:sldId id="294" r:id="rId4"/>
    <p:sldId id="257" r:id="rId5"/>
    <p:sldId id="288" r:id="rId6"/>
    <p:sldId id="285" r:id="rId7"/>
    <p:sldId id="265" r:id="rId8"/>
    <p:sldId id="286" r:id="rId9"/>
    <p:sldId id="271" r:id="rId10"/>
    <p:sldId id="272" r:id="rId11"/>
    <p:sldId id="273" r:id="rId12"/>
    <p:sldId id="274" r:id="rId13"/>
    <p:sldId id="275" r:id="rId14"/>
    <p:sldId id="276" r:id="rId15"/>
    <p:sldId id="287" r:id="rId16"/>
    <p:sldId id="277" r:id="rId17"/>
    <p:sldId id="278" r:id="rId18"/>
    <p:sldId id="279" r:id="rId19"/>
    <p:sldId id="280" r:id="rId20"/>
    <p:sldId id="281" r:id="rId21"/>
    <p:sldId id="284" r:id="rId22"/>
    <p:sldId id="298" r:id="rId23"/>
    <p:sldId id="283" r:id="rId24"/>
    <p:sldId id="289" r:id="rId25"/>
    <p:sldId id="297" r:id="rId26"/>
    <p:sldId id="290" r:id="rId27"/>
    <p:sldId id="291" r:id="rId28"/>
    <p:sldId id="296" r:id="rId29"/>
    <p:sldId id="292" r:id="rId30"/>
    <p:sldId id="29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5"/>
    <p:restoredTop sz="95884"/>
  </p:normalViewPr>
  <p:slideViewPr>
    <p:cSldViewPr snapToGrid="0" snapToObjects="1">
      <p:cViewPr varScale="1">
        <p:scale>
          <a:sx n="111" d="100"/>
          <a:sy n="111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57755-D613-4208-90ED-808ACF58C45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F49581-FE86-41EA-8BF7-A95269BBB201}">
      <dgm:prSet/>
      <dgm:spPr/>
      <dgm:t>
        <a:bodyPr/>
        <a:lstStyle/>
        <a:p>
          <a:r>
            <a:rPr lang="en-US" b="1" i="0" dirty="0"/>
            <a:t>Identity Access Management(IAM)</a:t>
          </a:r>
          <a:endParaRPr lang="en-US" dirty="0"/>
        </a:p>
      </dgm:t>
    </dgm:pt>
    <dgm:pt modelId="{166DCFF4-8426-475C-A972-97E76714C4E2}" type="parTrans" cxnId="{6A41C3D2-5A27-4975-BE00-8B23FF3ED226}">
      <dgm:prSet/>
      <dgm:spPr/>
      <dgm:t>
        <a:bodyPr/>
        <a:lstStyle/>
        <a:p>
          <a:endParaRPr lang="en-US"/>
        </a:p>
      </dgm:t>
    </dgm:pt>
    <dgm:pt modelId="{4218E3CE-BF3E-41DA-A135-E912A15DD1BC}" type="sibTrans" cxnId="{6A41C3D2-5A27-4975-BE00-8B23FF3ED226}">
      <dgm:prSet/>
      <dgm:spPr/>
      <dgm:t>
        <a:bodyPr/>
        <a:lstStyle/>
        <a:p>
          <a:endParaRPr lang="en-US"/>
        </a:p>
      </dgm:t>
    </dgm:pt>
    <dgm:pt modelId="{99B7FC8C-18E7-44C4-98F4-8725869A4803}">
      <dgm:prSet/>
      <dgm:spPr/>
      <dgm:t>
        <a:bodyPr/>
        <a:lstStyle/>
        <a:p>
          <a:r>
            <a:rPr lang="en-US" b="1" i="0" dirty="0"/>
            <a:t>Simple Storage Service(S3)</a:t>
          </a:r>
          <a:endParaRPr lang="en-US" dirty="0"/>
        </a:p>
      </dgm:t>
    </dgm:pt>
    <dgm:pt modelId="{24B40593-2B18-473B-AB7D-8F3D9E19EA34}" type="parTrans" cxnId="{59BB2007-5F6D-4A11-B06B-188A673BD498}">
      <dgm:prSet/>
      <dgm:spPr/>
      <dgm:t>
        <a:bodyPr/>
        <a:lstStyle/>
        <a:p>
          <a:endParaRPr lang="en-US"/>
        </a:p>
      </dgm:t>
    </dgm:pt>
    <dgm:pt modelId="{EBD80229-12B3-4B4C-B285-E3ECD8C6C6DE}" type="sibTrans" cxnId="{59BB2007-5F6D-4A11-B06B-188A673BD498}">
      <dgm:prSet/>
      <dgm:spPr/>
      <dgm:t>
        <a:bodyPr/>
        <a:lstStyle/>
        <a:p>
          <a:endParaRPr lang="en-US"/>
        </a:p>
      </dgm:t>
    </dgm:pt>
    <dgm:pt modelId="{0272E5DB-8D1E-4DC9-AF29-40394008D495}">
      <dgm:prSet/>
      <dgm:spPr/>
      <dgm:t>
        <a:bodyPr/>
        <a:lstStyle/>
        <a:p>
          <a:r>
            <a:rPr lang="en-US" b="1" i="0" dirty="0"/>
            <a:t>Amazon </a:t>
          </a:r>
          <a:r>
            <a:rPr lang="en-US" b="1" i="0" dirty="0" err="1"/>
            <a:t>SageMaker</a:t>
          </a:r>
          <a:r>
            <a:rPr lang="en-US" b="1" i="0" dirty="0"/>
            <a:t> </a:t>
          </a:r>
          <a:endParaRPr lang="en-US" dirty="0"/>
        </a:p>
      </dgm:t>
    </dgm:pt>
    <dgm:pt modelId="{C3A288E0-4826-4E17-A81B-2D49490721C3}" type="parTrans" cxnId="{83FEEF9F-C1A7-4824-99B7-0EF34A80087A}">
      <dgm:prSet/>
      <dgm:spPr/>
      <dgm:t>
        <a:bodyPr/>
        <a:lstStyle/>
        <a:p>
          <a:endParaRPr lang="en-US"/>
        </a:p>
      </dgm:t>
    </dgm:pt>
    <dgm:pt modelId="{342CBC27-EEF4-40A3-AC3D-DC18118645EF}" type="sibTrans" cxnId="{83FEEF9F-C1A7-4824-99B7-0EF34A80087A}">
      <dgm:prSet/>
      <dgm:spPr/>
      <dgm:t>
        <a:bodyPr/>
        <a:lstStyle/>
        <a:p>
          <a:endParaRPr lang="en-US"/>
        </a:p>
      </dgm:t>
    </dgm:pt>
    <dgm:pt modelId="{D0A34B0D-DC78-C24F-B7A3-693143D4AEFB}" type="pres">
      <dgm:prSet presAssocID="{C7E57755-D613-4208-90ED-808ACF58C451}" presName="diagram" presStyleCnt="0">
        <dgm:presLayoutVars>
          <dgm:dir/>
          <dgm:resizeHandles val="exact"/>
        </dgm:presLayoutVars>
      </dgm:prSet>
      <dgm:spPr/>
    </dgm:pt>
    <dgm:pt modelId="{C4493A09-D893-1343-A6C0-82E7E4C82749}" type="pres">
      <dgm:prSet presAssocID="{20F49581-FE86-41EA-8BF7-A95269BBB201}" presName="node" presStyleLbl="node1" presStyleIdx="0" presStyleCnt="3">
        <dgm:presLayoutVars>
          <dgm:bulletEnabled val="1"/>
        </dgm:presLayoutVars>
      </dgm:prSet>
      <dgm:spPr/>
    </dgm:pt>
    <dgm:pt modelId="{61A7E49D-2E41-9448-91F4-51CBDD1B13CF}" type="pres">
      <dgm:prSet presAssocID="{4218E3CE-BF3E-41DA-A135-E912A15DD1BC}" presName="sibTrans" presStyleCnt="0"/>
      <dgm:spPr/>
    </dgm:pt>
    <dgm:pt modelId="{DB13FA93-7D7D-2D4E-B010-B084DF9EBF85}" type="pres">
      <dgm:prSet presAssocID="{99B7FC8C-18E7-44C4-98F4-8725869A4803}" presName="node" presStyleLbl="node1" presStyleIdx="1" presStyleCnt="3">
        <dgm:presLayoutVars>
          <dgm:bulletEnabled val="1"/>
        </dgm:presLayoutVars>
      </dgm:prSet>
      <dgm:spPr/>
    </dgm:pt>
    <dgm:pt modelId="{742A44F1-7450-2049-B378-22C6EC66E52D}" type="pres">
      <dgm:prSet presAssocID="{EBD80229-12B3-4B4C-B285-E3ECD8C6C6DE}" presName="sibTrans" presStyleCnt="0"/>
      <dgm:spPr/>
    </dgm:pt>
    <dgm:pt modelId="{38F39061-A6B9-9F4B-AF57-77F1AEFB19AD}" type="pres">
      <dgm:prSet presAssocID="{0272E5DB-8D1E-4DC9-AF29-40394008D495}" presName="node" presStyleLbl="node1" presStyleIdx="2" presStyleCnt="3">
        <dgm:presLayoutVars>
          <dgm:bulletEnabled val="1"/>
        </dgm:presLayoutVars>
      </dgm:prSet>
      <dgm:spPr/>
    </dgm:pt>
  </dgm:ptLst>
  <dgm:cxnLst>
    <dgm:cxn modelId="{59BB2007-5F6D-4A11-B06B-188A673BD498}" srcId="{C7E57755-D613-4208-90ED-808ACF58C451}" destId="{99B7FC8C-18E7-44C4-98F4-8725869A4803}" srcOrd="1" destOrd="0" parTransId="{24B40593-2B18-473B-AB7D-8F3D9E19EA34}" sibTransId="{EBD80229-12B3-4B4C-B285-E3ECD8C6C6DE}"/>
    <dgm:cxn modelId="{59E8FC4B-42F5-4C4C-82AD-640D9EB5B88E}" type="presOf" srcId="{20F49581-FE86-41EA-8BF7-A95269BBB201}" destId="{C4493A09-D893-1343-A6C0-82E7E4C82749}" srcOrd="0" destOrd="0" presId="urn:microsoft.com/office/officeart/2005/8/layout/default"/>
    <dgm:cxn modelId="{878DEE56-14A5-AC43-8247-2987814A6506}" type="presOf" srcId="{C7E57755-D613-4208-90ED-808ACF58C451}" destId="{D0A34B0D-DC78-C24F-B7A3-693143D4AEFB}" srcOrd="0" destOrd="0" presId="urn:microsoft.com/office/officeart/2005/8/layout/default"/>
    <dgm:cxn modelId="{BBEFBF60-59A1-E24F-982D-392559288E6A}" type="presOf" srcId="{0272E5DB-8D1E-4DC9-AF29-40394008D495}" destId="{38F39061-A6B9-9F4B-AF57-77F1AEFB19AD}" srcOrd="0" destOrd="0" presId="urn:microsoft.com/office/officeart/2005/8/layout/default"/>
    <dgm:cxn modelId="{83FEEF9F-C1A7-4824-99B7-0EF34A80087A}" srcId="{C7E57755-D613-4208-90ED-808ACF58C451}" destId="{0272E5DB-8D1E-4DC9-AF29-40394008D495}" srcOrd="2" destOrd="0" parTransId="{C3A288E0-4826-4E17-A81B-2D49490721C3}" sibTransId="{342CBC27-EEF4-40A3-AC3D-DC18118645EF}"/>
    <dgm:cxn modelId="{07E803B4-2F28-FF43-884C-B3E339E4FD24}" type="presOf" srcId="{99B7FC8C-18E7-44C4-98F4-8725869A4803}" destId="{DB13FA93-7D7D-2D4E-B010-B084DF9EBF85}" srcOrd="0" destOrd="0" presId="urn:microsoft.com/office/officeart/2005/8/layout/default"/>
    <dgm:cxn modelId="{6A41C3D2-5A27-4975-BE00-8B23FF3ED226}" srcId="{C7E57755-D613-4208-90ED-808ACF58C451}" destId="{20F49581-FE86-41EA-8BF7-A95269BBB201}" srcOrd="0" destOrd="0" parTransId="{166DCFF4-8426-475C-A972-97E76714C4E2}" sibTransId="{4218E3CE-BF3E-41DA-A135-E912A15DD1BC}"/>
    <dgm:cxn modelId="{1C3B1AB0-AAA7-E34C-A8F9-AEC51DE024A4}" type="presParOf" srcId="{D0A34B0D-DC78-C24F-B7A3-693143D4AEFB}" destId="{C4493A09-D893-1343-A6C0-82E7E4C82749}" srcOrd="0" destOrd="0" presId="urn:microsoft.com/office/officeart/2005/8/layout/default"/>
    <dgm:cxn modelId="{F2CD57D4-1F51-0F4F-8997-D9B1C15486AF}" type="presParOf" srcId="{D0A34B0D-DC78-C24F-B7A3-693143D4AEFB}" destId="{61A7E49D-2E41-9448-91F4-51CBDD1B13CF}" srcOrd="1" destOrd="0" presId="urn:microsoft.com/office/officeart/2005/8/layout/default"/>
    <dgm:cxn modelId="{5657FFE8-0C68-E946-B273-F462F3CFC94A}" type="presParOf" srcId="{D0A34B0D-DC78-C24F-B7A3-693143D4AEFB}" destId="{DB13FA93-7D7D-2D4E-B010-B084DF9EBF85}" srcOrd="2" destOrd="0" presId="urn:microsoft.com/office/officeart/2005/8/layout/default"/>
    <dgm:cxn modelId="{3C62A915-C31B-C148-B28F-E50A2169C029}" type="presParOf" srcId="{D0A34B0D-DC78-C24F-B7A3-693143D4AEFB}" destId="{742A44F1-7450-2049-B378-22C6EC66E52D}" srcOrd="3" destOrd="0" presId="urn:microsoft.com/office/officeart/2005/8/layout/default"/>
    <dgm:cxn modelId="{731B59B5-FADB-E14D-9C32-3E1CD88330DD}" type="presParOf" srcId="{D0A34B0D-DC78-C24F-B7A3-693143D4AEFB}" destId="{38F39061-A6B9-9F4B-AF57-77F1AEFB19A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9FAEFF-A744-4554-A66D-61DAACD7166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AC4DE2-A671-4644-BBE5-1FEF58BEE5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We may deduce from the </a:t>
          </a:r>
          <a:r>
            <a:rPr lang="en-US" sz="1600" dirty="0" err="1">
              <a:latin typeface="Calibri" panose="020F0502020204030204" pitchFamily="34" charset="0"/>
              <a:cs typeface="Calibri" panose="020F0502020204030204" pitchFamily="34" charset="0"/>
            </a:rPr>
            <a:t>kmeans</a:t>
          </a:r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 results that Cluster 3 represents high-value clients for whom the firm should implement for the loyalty program.</a:t>
          </a:r>
        </a:p>
      </dgm:t>
    </dgm:pt>
    <dgm:pt modelId="{C2B22BA2-4C34-4E74-B9A9-770F15A2D539}" type="parTrans" cxnId="{5A59CEF1-CAC7-49CA-80BD-FA62C3F9397F}">
      <dgm:prSet/>
      <dgm:spPr/>
      <dgm:t>
        <a:bodyPr/>
        <a:lstStyle/>
        <a:p>
          <a:endParaRPr lang="en-US"/>
        </a:p>
      </dgm:t>
    </dgm:pt>
    <dgm:pt modelId="{A88D0CE0-F819-4EE6-B70D-E39087536417}" type="sibTrans" cxnId="{5A59CEF1-CAC7-49CA-80BD-FA62C3F9397F}">
      <dgm:prSet/>
      <dgm:spPr/>
      <dgm:t>
        <a:bodyPr/>
        <a:lstStyle/>
        <a:p>
          <a:endParaRPr lang="en-US"/>
        </a:p>
      </dgm:t>
    </dgm:pt>
    <dgm:pt modelId="{8AFFCA24-7A86-4301-ADAC-7640CAAD6D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After comparing the SSE of the K-Means and Mini-Batch K-Means algorithms, we chose the K-Means approach since it has a lower SSE than Mini-Batch K-Means.</a:t>
          </a:r>
        </a:p>
      </dgm:t>
    </dgm:pt>
    <dgm:pt modelId="{08ADB5E9-121B-41DB-B0BE-6657CB06DD63}" type="parTrans" cxnId="{307AE548-4581-4653-9256-25955DE7F716}">
      <dgm:prSet/>
      <dgm:spPr/>
      <dgm:t>
        <a:bodyPr/>
        <a:lstStyle/>
        <a:p>
          <a:endParaRPr lang="en-US"/>
        </a:p>
      </dgm:t>
    </dgm:pt>
    <dgm:pt modelId="{DA86002A-0CC8-4D72-97EF-637502F6AFEF}" type="sibTrans" cxnId="{307AE548-4581-4653-9256-25955DE7F716}">
      <dgm:prSet/>
      <dgm:spPr/>
      <dgm:t>
        <a:bodyPr/>
        <a:lstStyle/>
        <a:p>
          <a:endParaRPr lang="en-US"/>
        </a:p>
      </dgm:t>
    </dgm:pt>
    <dgm:pt modelId="{B0300612-6D03-4D1D-93F0-EBAB992843DE}" type="pres">
      <dgm:prSet presAssocID="{9B9FAEFF-A744-4554-A66D-61DAACD71668}" presName="root" presStyleCnt="0">
        <dgm:presLayoutVars>
          <dgm:dir/>
          <dgm:resizeHandles val="exact"/>
        </dgm:presLayoutVars>
      </dgm:prSet>
      <dgm:spPr/>
    </dgm:pt>
    <dgm:pt modelId="{D67CAFC1-70B6-4874-956C-D5DB9DB03AB5}" type="pres">
      <dgm:prSet presAssocID="{90AC4DE2-A671-4644-BBE5-1FEF58BEE517}" presName="compNode" presStyleCnt="0"/>
      <dgm:spPr/>
    </dgm:pt>
    <dgm:pt modelId="{9520BB10-3179-46F4-B4A0-4234F9570FA8}" type="pres">
      <dgm:prSet presAssocID="{90AC4DE2-A671-4644-BBE5-1FEF58BEE51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0F285A9-447F-43C5-BE8F-6B80AFAD4928}" type="pres">
      <dgm:prSet presAssocID="{90AC4DE2-A671-4644-BBE5-1FEF58BEE517}" presName="spaceRect" presStyleCnt="0"/>
      <dgm:spPr/>
    </dgm:pt>
    <dgm:pt modelId="{CF77C6BE-3E47-4062-867A-E91BE3BCCF6B}" type="pres">
      <dgm:prSet presAssocID="{90AC4DE2-A671-4644-BBE5-1FEF58BEE517}" presName="textRect" presStyleLbl="revTx" presStyleIdx="0" presStyleCnt="2">
        <dgm:presLayoutVars>
          <dgm:chMax val="1"/>
          <dgm:chPref val="1"/>
        </dgm:presLayoutVars>
      </dgm:prSet>
      <dgm:spPr/>
    </dgm:pt>
    <dgm:pt modelId="{89029C51-642B-441F-A8C2-DD572F9DBF85}" type="pres">
      <dgm:prSet presAssocID="{A88D0CE0-F819-4EE6-B70D-E39087536417}" presName="sibTrans" presStyleCnt="0"/>
      <dgm:spPr/>
    </dgm:pt>
    <dgm:pt modelId="{E2F8D0E1-7C97-464A-A488-8C4C03BB39A0}" type="pres">
      <dgm:prSet presAssocID="{8AFFCA24-7A86-4301-ADAC-7640CAAD6D4F}" presName="compNode" presStyleCnt="0"/>
      <dgm:spPr/>
    </dgm:pt>
    <dgm:pt modelId="{F50AF7B2-5769-4655-A6F9-8155565867A5}" type="pres">
      <dgm:prSet presAssocID="{8AFFCA24-7A86-4301-ADAC-7640CAAD6D4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2399EE5-AF0F-4603-BF55-92E1DE85EAD3}" type="pres">
      <dgm:prSet presAssocID="{8AFFCA24-7A86-4301-ADAC-7640CAAD6D4F}" presName="spaceRect" presStyleCnt="0"/>
      <dgm:spPr/>
    </dgm:pt>
    <dgm:pt modelId="{CB50FD5B-96A5-49DF-9FFB-D8CA7051A885}" type="pres">
      <dgm:prSet presAssocID="{8AFFCA24-7A86-4301-ADAC-7640CAAD6D4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24400B-FBF3-4684-A7B0-D20C9902F59C}" type="presOf" srcId="{8AFFCA24-7A86-4301-ADAC-7640CAAD6D4F}" destId="{CB50FD5B-96A5-49DF-9FFB-D8CA7051A885}" srcOrd="0" destOrd="0" presId="urn:microsoft.com/office/officeart/2018/2/layout/IconLabelList"/>
    <dgm:cxn modelId="{307AE548-4581-4653-9256-25955DE7F716}" srcId="{9B9FAEFF-A744-4554-A66D-61DAACD71668}" destId="{8AFFCA24-7A86-4301-ADAC-7640CAAD6D4F}" srcOrd="1" destOrd="0" parTransId="{08ADB5E9-121B-41DB-B0BE-6657CB06DD63}" sibTransId="{DA86002A-0CC8-4D72-97EF-637502F6AFEF}"/>
    <dgm:cxn modelId="{3379B64C-888D-4416-874C-E037EA4934FD}" type="presOf" srcId="{90AC4DE2-A671-4644-BBE5-1FEF58BEE517}" destId="{CF77C6BE-3E47-4062-867A-E91BE3BCCF6B}" srcOrd="0" destOrd="0" presId="urn:microsoft.com/office/officeart/2018/2/layout/IconLabelList"/>
    <dgm:cxn modelId="{19557094-A56C-4544-BA34-A6EFCFF6F0F1}" type="presOf" srcId="{9B9FAEFF-A744-4554-A66D-61DAACD71668}" destId="{B0300612-6D03-4D1D-93F0-EBAB992843DE}" srcOrd="0" destOrd="0" presId="urn:microsoft.com/office/officeart/2018/2/layout/IconLabelList"/>
    <dgm:cxn modelId="{5A59CEF1-CAC7-49CA-80BD-FA62C3F9397F}" srcId="{9B9FAEFF-A744-4554-A66D-61DAACD71668}" destId="{90AC4DE2-A671-4644-BBE5-1FEF58BEE517}" srcOrd="0" destOrd="0" parTransId="{C2B22BA2-4C34-4E74-B9A9-770F15A2D539}" sibTransId="{A88D0CE0-F819-4EE6-B70D-E39087536417}"/>
    <dgm:cxn modelId="{9EC12A1B-D48F-43CA-9DD2-55093ED66F86}" type="presParOf" srcId="{B0300612-6D03-4D1D-93F0-EBAB992843DE}" destId="{D67CAFC1-70B6-4874-956C-D5DB9DB03AB5}" srcOrd="0" destOrd="0" presId="urn:microsoft.com/office/officeart/2018/2/layout/IconLabelList"/>
    <dgm:cxn modelId="{11B76051-5A3C-4D0A-B647-3B0325563B90}" type="presParOf" srcId="{D67CAFC1-70B6-4874-956C-D5DB9DB03AB5}" destId="{9520BB10-3179-46F4-B4A0-4234F9570FA8}" srcOrd="0" destOrd="0" presId="urn:microsoft.com/office/officeart/2018/2/layout/IconLabelList"/>
    <dgm:cxn modelId="{93D486E6-0596-4C60-9C70-A2677C45F9F9}" type="presParOf" srcId="{D67CAFC1-70B6-4874-956C-D5DB9DB03AB5}" destId="{10F285A9-447F-43C5-BE8F-6B80AFAD4928}" srcOrd="1" destOrd="0" presId="urn:microsoft.com/office/officeart/2018/2/layout/IconLabelList"/>
    <dgm:cxn modelId="{DC251DA7-B2B6-43C5-96E7-5DEC902287C1}" type="presParOf" srcId="{D67CAFC1-70B6-4874-956C-D5DB9DB03AB5}" destId="{CF77C6BE-3E47-4062-867A-E91BE3BCCF6B}" srcOrd="2" destOrd="0" presId="urn:microsoft.com/office/officeart/2018/2/layout/IconLabelList"/>
    <dgm:cxn modelId="{CAC96854-2EAF-4101-8E0E-7F15FB8EFE9E}" type="presParOf" srcId="{B0300612-6D03-4D1D-93F0-EBAB992843DE}" destId="{89029C51-642B-441F-A8C2-DD572F9DBF85}" srcOrd="1" destOrd="0" presId="urn:microsoft.com/office/officeart/2018/2/layout/IconLabelList"/>
    <dgm:cxn modelId="{F2ADCC7C-6A0E-4E43-A387-5757F1843A08}" type="presParOf" srcId="{B0300612-6D03-4D1D-93F0-EBAB992843DE}" destId="{E2F8D0E1-7C97-464A-A488-8C4C03BB39A0}" srcOrd="2" destOrd="0" presId="urn:microsoft.com/office/officeart/2018/2/layout/IconLabelList"/>
    <dgm:cxn modelId="{3D8E4ED7-B75C-4F30-8FEA-EC090AAC8740}" type="presParOf" srcId="{E2F8D0E1-7C97-464A-A488-8C4C03BB39A0}" destId="{F50AF7B2-5769-4655-A6F9-8155565867A5}" srcOrd="0" destOrd="0" presId="urn:microsoft.com/office/officeart/2018/2/layout/IconLabelList"/>
    <dgm:cxn modelId="{6AE91804-C933-4198-B9BB-869A9D958F2D}" type="presParOf" srcId="{E2F8D0E1-7C97-464A-A488-8C4C03BB39A0}" destId="{D2399EE5-AF0F-4603-BF55-92E1DE85EAD3}" srcOrd="1" destOrd="0" presId="urn:microsoft.com/office/officeart/2018/2/layout/IconLabelList"/>
    <dgm:cxn modelId="{20FCF556-6A48-4C88-B55B-97A01EF77593}" type="presParOf" srcId="{E2F8D0E1-7C97-464A-A488-8C4C03BB39A0}" destId="{CB50FD5B-96A5-49DF-9FFB-D8CA7051A8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93A09-D893-1343-A6C0-82E7E4C82749}">
      <dsp:nvSpPr>
        <dsp:cNvPr id="0" name=""/>
        <dsp:cNvSpPr/>
      </dsp:nvSpPr>
      <dsp:spPr>
        <a:xfrm>
          <a:off x="734441" y="912"/>
          <a:ext cx="2545177" cy="152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Identity Access Management(IAM)</a:t>
          </a:r>
          <a:endParaRPr lang="en-US" sz="2000" kern="1200" dirty="0"/>
        </a:p>
      </dsp:txBody>
      <dsp:txXfrm>
        <a:off x="734441" y="912"/>
        <a:ext cx="2545177" cy="1527106"/>
      </dsp:txXfrm>
    </dsp:sp>
    <dsp:sp modelId="{DB13FA93-7D7D-2D4E-B010-B084DF9EBF85}">
      <dsp:nvSpPr>
        <dsp:cNvPr id="0" name=""/>
        <dsp:cNvSpPr/>
      </dsp:nvSpPr>
      <dsp:spPr>
        <a:xfrm>
          <a:off x="3534136" y="912"/>
          <a:ext cx="2545177" cy="152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Simple Storage Service(S3)</a:t>
          </a:r>
          <a:endParaRPr lang="en-US" sz="2000" kern="1200" dirty="0"/>
        </a:p>
      </dsp:txBody>
      <dsp:txXfrm>
        <a:off x="3534136" y="912"/>
        <a:ext cx="2545177" cy="1527106"/>
      </dsp:txXfrm>
    </dsp:sp>
    <dsp:sp modelId="{38F39061-A6B9-9F4B-AF57-77F1AEFB19AD}">
      <dsp:nvSpPr>
        <dsp:cNvPr id="0" name=""/>
        <dsp:cNvSpPr/>
      </dsp:nvSpPr>
      <dsp:spPr>
        <a:xfrm>
          <a:off x="2134288" y="1782536"/>
          <a:ext cx="2545177" cy="152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Amazon </a:t>
          </a:r>
          <a:r>
            <a:rPr lang="en-US" sz="2000" b="1" i="0" kern="1200" dirty="0" err="1"/>
            <a:t>SageMaker</a:t>
          </a:r>
          <a:r>
            <a:rPr lang="en-US" sz="2000" b="1" i="0" kern="1200" dirty="0"/>
            <a:t> </a:t>
          </a:r>
          <a:endParaRPr lang="en-US" sz="2000" kern="1200" dirty="0"/>
        </a:p>
      </dsp:txBody>
      <dsp:txXfrm>
        <a:off x="2134288" y="1782536"/>
        <a:ext cx="2545177" cy="1527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0BB10-3179-46F4-B4A0-4234F9570FA8}">
      <dsp:nvSpPr>
        <dsp:cNvPr id="0" name=""/>
        <dsp:cNvSpPr/>
      </dsp:nvSpPr>
      <dsp:spPr>
        <a:xfrm>
          <a:off x="1158767" y="57376"/>
          <a:ext cx="1802250" cy="1802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7C6BE-3E47-4062-867A-E91BE3BCCF6B}">
      <dsp:nvSpPr>
        <dsp:cNvPr id="0" name=""/>
        <dsp:cNvSpPr/>
      </dsp:nvSpPr>
      <dsp:spPr>
        <a:xfrm>
          <a:off x="57392" y="2354861"/>
          <a:ext cx="4005000" cy="100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We may deduce from the </a:t>
          </a:r>
          <a:r>
            <a:rPr lang="en-US" sz="1600" kern="1200" dirty="0" err="1">
              <a:latin typeface="Calibri" panose="020F0502020204030204" pitchFamily="34" charset="0"/>
              <a:cs typeface="Calibri" panose="020F0502020204030204" pitchFamily="34" charset="0"/>
            </a:rPr>
            <a:t>kmeans</a:t>
          </a: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 results that Cluster 3 represents high-value clients for whom the firm should implement for the loyalty program.</a:t>
          </a:r>
        </a:p>
      </dsp:txBody>
      <dsp:txXfrm>
        <a:off x="57392" y="2354861"/>
        <a:ext cx="4005000" cy="1004062"/>
      </dsp:txXfrm>
    </dsp:sp>
    <dsp:sp modelId="{F50AF7B2-5769-4655-A6F9-8155565867A5}">
      <dsp:nvSpPr>
        <dsp:cNvPr id="0" name=""/>
        <dsp:cNvSpPr/>
      </dsp:nvSpPr>
      <dsp:spPr>
        <a:xfrm>
          <a:off x="5864642" y="57376"/>
          <a:ext cx="1802250" cy="1802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0FD5B-96A5-49DF-9FFB-D8CA7051A885}">
      <dsp:nvSpPr>
        <dsp:cNvPr id="0" name=""/>
        <dsp:cNvSpPr/>
      </dsp:nvSpPr>
      <dsp:spPr>
        <a:xfrm>
          <a:off x="4763267" y="2354861"/>
          <a:ext cx="4005000" cy="100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anose="020F0502020204030204" pitchFamily="34" charset="0"/>
              <a:cs typeface="Calibri" panose="020F0502020204030204" pitchFamily="34" charset="0"/>
            </a:rPr>
            <a:t>After comparing the SSE of the K-Means and Mini-Batch K-Means algorithms, we chose the K-Means approach since it has a lower SSE than Mini-Batch K-Means.</a:t>
          </a:r>
        </a:p>
      </dsp:txBody>
      <dsp:txXfrm>
        <a:off x="4763267" y="2354861"/>
        <a:ext cx="4005000" cy="1004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A9F8E-F073-6C48-963A-B7C5DAA4745E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F8796-CA0C-8D48-AFC4-86B8A30EF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CA3AAFE-5F6F-8342-86DF-1C6882799ADF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EB07-4E6A-5741-AE9D-2653C96E2BC1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45B80-EADD-7A44-86B6-731BFEA62A0A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7730-3CFB-5D4F-958A-DCC4CE98DC4E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4926-E6FC-A746-A681-BF20DCECD841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0903-35A0-084B-B505-0B1A1FF435F3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2A37-CA10-8146-B40D-0D2588112070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0DC6770-08AC-E04D-9493-348546B31322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E35A929-6136-ED4E-931E-6BE494C640B7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126-C986-1B41-9FCD-6419720B3410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BEF-8A07-1B40-9522-2FB72A11845A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05BAC-90C3-924C-B632-76106619DB56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B038-6C5E-B440-96D8-B8DF4D816241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247F-4D8D-CD49-9102-F1D549A4E088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B724-8110-F645-9947-A43F3AA85ECF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35B2-0336-A341-ACF7-E5EB5EB0E221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70B69-7891-1444-942E-A37A89CC6940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8AED306-A59B-444A-831B-E7738FD7F3C8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albon.com/code/machine_learning/clustering/minibatch_k-means_clustering/" TargetMode="External"/><Relationship Id="rId2" Type="http://schemas.openxmlformats.org/officeDocument/2006/relationships/hyperlink" Target="https://www.geeksforgeeks.org/ml-mini-batch-k-means-clustering-algorith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ws.amazon.com/getting-started/hands-on/build-train-deploy-machine-learning-model-sagemake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A52BB-C19F-CC4A-B2E7-70BABA65E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05" y="2099733"/>
            <a:ext cx="8825658" cy="26776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Clustering Using Amazon </a:t>
            </a:r>
            <a:r>
              <a:rPr lang="en-US" sz="3800" b="1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SageMaker</a:t>
            </a:r>
            <a:r>
              <a:rPr lang="en-US" sz="3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3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		   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PRESENTATION</a:t>
            </a:r>
            <a:br>
              <a:rPr lang="en-US" sz="38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800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05FF0-8D78-BE42-9AD7-88A494AB0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 Group-10: PRANAY BHAKTULA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RAKSHITH REDDY ELETI	              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7B71-E84B-7847-BAC6-7AF598E2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1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4179E-0EA2-714E-9AE4-0176158E89FC}"/>
              </a:ext>
            </a:extLst>
          </p:cNvPr>
          <p:cNvSpPr txBox="1"/>
          <p:nvPr/>
        </p:nvSpPr>
        <p:spPr>
          <a:xfrm>
            <a:off x="561110" y="973668"/>
            <a:ext cx="4177867" cy="1391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CLEANING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6D7C3-1C4B-3B4D-AA68-0A575EF81954}"/>
              </a:ext>
            </a:extLst>
          </p:cNvPr>
          <p:cNvSpPr txBox="1"/>
          <p:nvPr/>
        </p:nvSpPr>
        <p:spPr>
          <a:xfrm>
            <a:off x="561110" y="2603500"/>
            <a:ext cx="4072673" cy="3416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continue with Checking for data cleansing, deleting the unnamed Feature because we don't need it.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that, we created a new variable Total Expense by multiplying quantity and unit price. 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that, we remove any missing data.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we go over the list to see if there are any duplicates.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8042DF-E5A5-DD43-95AC-1FAA6A460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r="1" b="777"/>
          <a:stretch/>
        </p:blipFill>
        <p:spPr>
          <a:xfrm>
            <a:off x="5120117" y="461681"/>
            <a:ext cx="6585549" cy="5558119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39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5B0DBE-DD8E-6843-86B3-411B95B3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3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B685E-0527-E34D-91C3-075B399FE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332223"/>
            <a:ext cx="5291666" cy="5278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F2493-7462-EE4B-8BA6-BC0D06601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2205347"/>
            <a:ext cx="5291666" cy="3532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C7A97-73EA-F241-964E-53932587DD73}"/>
              </a:ext>
            </a:extLst>
          </p:cNvPr>
          <p:cNvSpPr txBox="1"/>
          <p:nvPr/>
        </p:nvSpPr>
        <p:spPr>
          <a:xfrm>
            <a:off x="643468" y="481446"/>
            <a:ext cx="6059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C9E52-5798-C246-B7C4-76968CA8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6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896EF038-60E1-2341-A6FB-1A74401B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822855"/>
            <a:ext cx="5291666" cy="5212290"/>
          </a:xfrm>
          <a:prstGeom prst="rect">
            <a:avLst/>
          </a:prstGeom>
        </p:spPr>
      </p:pic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40BF0FBC-AA93-604E-AC90-469B77464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722438"/>
            <a:ext cx="5291666" cy="34131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0F82-591A-C74C-8C14-520510F1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30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3E06843B-6C98-8842-BEAD-C8F55213F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75" y="643466"/>
            <a:ext cx="7872761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FFAD7-C517-724F-B14A-71DC74AD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48" y="6353984"/>
            <a:ext cx="838199" cy="342653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57F1E4F-1CFF-5643-939E-217C01CDF565}" type="slidenum">
              <a:rPr lang="en-US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5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475B7B3-33CF-824E-AAFF-4CF212EC4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2410416"/>
            <a:ext cx="6410084" cy="2051227"/>
          </a:xfrm>
          <a:prstGeom prst="rect">
            <a:avLst/>
          </a:prstGeom>
        </p:spPr>
      </p:pic>
      <p:sp>
        <p:nvSpPr>
          <p:cNvPr id="35" name="Rectangle 28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8B6B063F-7178-874C-B4FB-68BBEEE07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1274140"/>
            <a:ext cx="3854945" cy="1214307"/>
          </a:xfrm>
          <a:prstGeom prst="rect">
            <a:avLst/>
          </a:prstGeom>
        </p:spPr>
      </p:pic>
      <p:sp>
        <p:nvSpPr>
          <p:cNvPr id="36" name="Rectangle 30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D653ED2-1120-9445-8982-25F63CAC7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4487685"/>
            <a:ext cx="3854945" cy="9926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C4556-7770-3343-92DB-3CF8492C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6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8CF94-14AF-5144-8B58-3EA5551E3A1E}"/>
              </a:ext>
            </a:extLst>
          </p:cNvPr>
          <p:cNvSpPr txBox="1"/>
          <p:nvPr/>
        </p:nvSpPr>
        <p:spPr>
          <a:xfrm>
            <a:off x="561110" y="973668"/>
            <a:ext cx="4177867" cy="1391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K-MEANS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8D528-8515-D74B-8A92-7B1364861F9F}"/>
              </a:ext>
            </a:extLst>
          </p:cNvPr>
          <p:cNvSpPr txBox="1"/>
          <p:nvPr/>
        </p:nvSpPr>
        <p:spPr>
          <a:xfrm>
            <a:off x="561110" y="2603500"/>
            <a:ext cx="4072673" cy="3416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process the learning data, the K-means algorithm in data mining starts with a first group of randomly selected centroids, which are used as the beginning points for every cluster, and then performs iterative (repetitive) calculations to optimize the positions of the centroids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halts creating and optimizing clusters when either: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centroids have stabilized — there is no change in their values because the clustering has been successful.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defined number of iterations has been achieved.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2DD10C3A-1B27-4246-8F5D-9FFF07A68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2" r="-1" b="7560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3DD5-175F-4240-AC0B-BBB183222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1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E158BA0-6005-184C-93A1-E58551F9D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20613"/>
            <a:ext cx="10905066" cy="3816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0967C-9755-774B-9D5E-F99142F7FFD0}"/>
              </a:ext>
            </a:extLst>
          </p:cNvPr>
          <p:cNvSpPr txBox="1"/>
          <p:nvPr/>
        </p:nvSpPr>
        <p:spPr>
          <a:xfrm>
            <a:off x="643467" y="524107"/>
            <a:ext cx="2563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E9EB9-3B91-E548-8086-72C0D4AB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78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45405-917B-4949-8616-1F2BCFDB21D6}"/>
              </a:ext>
            </a:extLst>
          </p:cNvPr>
          <p:cNvSpPr txBox="1"/>
          <p:nvPr/>
        </p:nvSpPr>
        <p:spPr>
          <a:xfrm>
            <a:off x="561110" y="973668"/>
            <a:ext cx="4177867" cy="1391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ELBOW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E6B2F-F75E-CC46-AE63-F83791077AFF}"/>
              </a:ext>
            </a:extLst>
          </p:cNvPr>
          <p:cNvSpPr txBox="1"/>
          <p:nvPr/>
        </p:nvSpPr>
        <p:spPr>
          <a:xfrm>
            <a:off x="561110" y="2603500"/>
            <a:ext cx="4072673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elbow method runs k-means clustering on the dataset for a range of values for k (say from 1-10) and then for each value of k computes an average score for all clusters. By default, the distortion score is computed, the sum of square distances from each point to its assigned center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Here, from the graph we can see that k = 4.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F88B8-3C64-BF4C-9EA1-8A47BCDE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603" y="6290432"/>
            <a:ext cx="838199" cy="406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spcAft>
                <a:spcPts val="600"/>
              </a:spcAft>
            </a:pPr>
            <a:fld id="{D57F1E4F-1CFF-5643-939E-217C01CDF565}" type="slidenum">
              <a:rPr lang="en-US" sz="16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17</a:t>
            </a:fld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43D9AC3-A5DE-D443-AB63-9261CBA45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877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51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8AB47-13A1-D943-BE9D-18C55E602159}"/>
              </a:ext>
            </a:extLst>
          </p:cNvPr>
          <p:cNvSpPr txBox="1"/>
          <p:nvPr/>
        </p:nvSpPr>
        <p:spPr>
          <a:xfrm>
            <a:off x="561110" y="2603500"/>
            <a:ext cx="407267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2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50DB4-E519-914D-99AF-FF62968CE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636449"/>
            <a:ext cx="5291666" cy="35851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595CC-3F37-E348-9860-F27C58ADB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636449"/>
            <a:ext cx="5291666" cy="35851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B83A4-B756-9C49-A243-4328C781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12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BB3B3-6683-AA49-9B57-B61AE21B6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695979"/>
            <a:ext cx="5291666" cy="3466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60FDA9-5C4C-AA4B-95CF-A68B8263C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808428"/>
            <a:ext cx="5291666" cy="32411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6B51F-BB7A-B048-AE97-D8CB5594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26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40">
            <a:extLst>
              <a:ext uri="{FF2B5EF4-FFF2-40B4-BE49-F238E27FC236}">
                <a16:creationId xmlns:a16="http://schemas.microsoft.com/office/drawing/2014/main" id="{E8490E79-9468-4CDA-BEFA-12D35313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Freeform: Shape 142">
            <a:extLst>
              <a:ext uri="{FF2B5EF4-FFF2-40B4-BE49-F238E27FC236}">
                <a16:creationId xmlns:a16="http://schemas.microsoft.com/office/drawing/2014/main" id="{9ED09E26-1480-4A2F-A98F-40DB15B3A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981817" y="-331013"/>
            <a:ext cx="6053670" cy="7520027"/>
          </a:xfrm>
          <a:custGeom>
            <a:avLst/>
            <a:gdLst>
              <a:gd name="connsiteX0" fmla="*/ 6053670 w 6053670"/>
              <a:gd name="connsiteY0" fmla="*/ 1098 h 7520027"/>
              <a:gd name="connsiteX1" fmla="*/ 6053670 w 6053670"/>
              <a:gd name="connsiteY1" fmla="*/ 386045 h 7520027"/>
              <a:gd name="connsiteX2" fmla="*/ 6053670 w 6053670"/>
              <a:gd name="connsiteY2" fmla="*/ 1254558 h 7520027"/>
              <a:gd name="connsiteX3" fmla="*/ 6053670 w 6053670"/>
              <a:gd name="connsiteY3" fmla="*/ 7520027 h 7520027"/>
              <a:gd name="connsiteX4" fmla="*/ 0 w 6053670"/>
              <a:gd name="connsiteY4" fmla="*/ 7520027 h 7520027"/>
              <a:gd name="connsiteX5" fmla="*/ 0 w 6053670"/>
              <a:gd name="connsiteY5" fmla="*/ 1249853 h 7520027"/>
              <a:gd name="connsiteX6" fmla="*/ 0 w 6053670"/>
              <a:gd name="connsiteY6" fmla="*/ 386045 h 7520027"/>
              <a:gd name="connsiteX7" fmla="*/ 0 w 6053670"/>
              <a:gd name="connsiteY7" fmla="*/ 0 h 7520027"/>
              <a:gd name="connsiteX8" fmla="*/ 35717 w 6053670"/>
              <a:gd name="connsiteY8" fmla="*/ 5488 h 7520027"/>
              <a:gd name="connsiteX9" fmla="*/ 140445 w 6053670"/>
              <a:gd name="connsiteY9" fmla="*/ 21641 h 7520027"/>
              <a:gd name="connsiteX10" fmla="*/ 216722 w 6053670"/>
              <a:gd name="connsiteY10" fmla="*/ 32932 h 7520027"/>
              <a:gd name="connsiteX11" fmla="*/ 307527 w 6053670"/>
              <a:gd name="connsiteY11" fmla="*/ 44850 h 7520027"/>
              <a:gd name="connsiteX12" fmla="*/ 415282 w 6053670"/>
              <a:gd name="connsiteY12" fmla="*/ 59121 h 7520027"/>
              <a:gd name="connsiteX13" fmla="*/ 534539 w 6053670"/>
              <a:gd name="connsiteY13" fmla="*/ 74175 h 7520027"/>
              <a:gd name="connsiteX14" fmla="*/ 668931 w 6053670"/>
              <a:gd name="connsiteY14" fmla="*/ 90014 h 7520027"/>
              <a:gd name="connsiteX15" fmla="*/ 815430 w 6053670"/>
              <a:gd name="connsiteY15" fmla="*/ 106794 h 7520027"/>
              <a:gd name="connsiteX16" fmla="*/ 974641 w 6053670"/>
              <a:gd name="connsiteY16" fmla="*/ 123574 h 7520027"/>
              <a:gd name="connsiteX17" fmla="*/ 1144144 w 6053670"/>
              <a:gd name="connsiteY17" fmla="*/ 140667 h 7520027"/>
              <a:gd name="connsiteX18" fmla="*/ 1326965 w 6053670"/>
              <a:gd name="connsiteY18" fmla="*/ 156506 h 7520027"/>
              <a:gd name="connsiteX19" fmla="*/ 1518261 w 6053670"/>
              <a:gd name="connsiteY19" fmla="*/ 171717 h 7520027"/>
              <a:gd name="connsiteX20" fmla="*/ 1720453 w 6053670"/>
              <a:gd name="connsiteY20" fmla="*/ 185518 h 7520027"/>
              <a:gd name="connsiteX21" fmla="*/ 1931121 w 6053670"/>
              <a:gd name="connsiteY21" fmla="*/ 198690 h 7520027"/>
              <a:gd name="connsiteX22" fmla="*/ 2150869 w 6053670"/>
              <a:gd name="connsiteY22" fmla="*/ 211079 h 7520027"/>
              <a:gd name="connsiteX23" fmla="*/ 2263467 w 6053670"/>
              <a:gd name="connsiteY23" fmla="*/ 215470 h 7520027"/>
              <a:gd name="connsiteX24" fmla="*/ 2378487 w 6053670"/>
              <a:gd name="connsiteY24" fmla="*/ 220332 h 7520027"/>
              <a:gd name="connsiteX25" fmla="*/ 2495323 w 6053670"/>
              <a:gd name="connsiteY25" fmla="*/ 224879 h 7520027"/>
              <a:gd name="connsiteX26" fmla="*/ 2612764 w 6053670"/>
              <a:gd name="connsiteY26" fmla="*/ 227859 h 7520027"/>
              <a:gd name="connsiteX27" fmla="*/ 2732627 w 6053670"/>
              <a:gd name="connsiteY27" fmla="*/ 230525 h 7520027"/>
              <a:gd name="connsiteX28" fmla="*/ 2853700 w 6053670"/>
              <a:gd name="connsiteY28" fmla="*/ 233348 h 7520027"/>
              <a:gd name="connsiteX29" fmla="*/ 2977195 w 6053670"/>
              <a:gd name="connsiteY29" fmla="*/ 235229 h 7520027"/>
              <a:gd name="connsiteX30" fmla="*/ 3101901 w 6053670"/>
              <a:gd name="connsiteY30" fmla="*/ 235229 h 7520027"/>
              <a:gd name="connsiteX31" fmla="*/ 3227817 w 6053670"/>
              <a:gd name="connsiteY31" fmla="*/ 236170 h 7520027"/>
              <a:gd name="connsiteX32" fmla="*/ 3354944 w 6053670"/>
              <a:gd name="connsiteY32" fmla="*/ 235229 h 7520027"/>
              <a:gd name="connsiteX33" fmla="*/ 3483887 w 6053670"/>
              <a:gd name="connsiteY33" fmla="*/ 233348 h 7520027"/>
              <a:gd name="connsiteX34" fmla="*/ 3612830 w 6053670"/>
              <a:gd name="connsiteY34" fmla="*/ 231623 h 7520027"/>
              <a:gd name="connsiteX35" fmla="*/ 3743590 w 6053670"/>
              <a:gd name="connsiteY35" fmla="*/ 227859 h 7520027"/>
              <a:gd name="connsiteX36" fmla="*/ 3875560 w 6053670"/>
              <a:gd name="connsiteY36" fmla="*/ 223938 h 7520027"/>
              <a:gd name="connsiteX37" fmla="*/ 4007530 w 6053670"/>
              <a:gd name="connsiteY37" fmla="*/ 219391 h 7520027"/>
              <a:gd name="connsiteX38" fmla="*/ 4140710 w 6053670"/>
              <a:gd name="connsiteY38" fmla="*/ 212961 h 7520027"/>
              <a:gd name="connsiteX39" fmla="*/ 4275102 w 6053670"/>
              <a:gd name="connsiteY39" fmla="*/ 205277 h 7520027"/>
              <a:gd name="connsiteX40" fmla="*/ 4410098 w 6053670"/>
              <a:gd name="connsiteY40" fmla="*/ 197907 h 7520027"/>
              <a:gd name="connsiteX41" fmla="*/ 4545096 w 6053670"/>
              <a:gd name="connsiteY41" fmla="*/ 188498 h 7520027"/>
              <a:gd name="connsiteX42" fmla="*/ 4681909 w 6053670"/>
              <a:gd name="connsiteY42" fmla="*/ 177207 h 7520027"/>
              <a:gd name="connsiteX43" fmla="*/ 4816905 w 6053670"/>
              <a:gd name="connsiteY43" fmla="*/ 165916 h 7520027"/>
              <a:gd name="connsiteX44" fmla="*/ 4954323 w 6053670"/>
              <a:gd name="connsiteY44" fmla="*/ 152899 h 7520027"/>
              <a:gd name="connsiteX45" fmla="*/ 5092347 w 6053670"/>
              <a:gd name="connsiteY45" fmla="*/ 138629 h 7520027"/>
              <a:gd name="connsiteX46" fmla="*/ 5228555 w 6053670"/>
              <a:gd name="connsiteY46" fmla="*/ 123574 h 7520027"/>
              <a:gd name="connsiteX47" fmla="*/ 5366578 w 6053670"/>
              <a:gd name="connsiteY47" fmla="*/ 106010 h 7520027"/>
              <a:gd name="connsiteX48" fmla="*/ 5503997 w 6053670"/>
              <a:gd name="connsiteY48" fmla="*/ 87192 h 7520027"/>
              <a:gd name="connsiteX49" fmla="*/ 5642020 w 6053670"/>
              <a:gd name="connsiteY49" fmla="*/ 68530 h 7520027"/>
              <a:gd name="connsiteX50" fmla="*/ 5779438 w 6053670"/>
              <a:gd name="connsiteY50" fmla="*/ 46733 h 7520027"/>
              <a:gd name="connsiteX51" fmla="*/ 5916251 w 6053670"/>
              <a:gd name="connsiteY51" fmla="*/ 24464 h 752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520027">
                <a:moveTo>
                  <a:pt x="6053670" y="1098"/>
                </a:moveTo>
                <a:lnTo>
                  <a:pt x="6053670" y="386045"/>
                </a:lnTo>
                <a:lnTo>
                  <a:pt x="6053670" y="1254558"/>
                </a:lnTo>
                <a:lnTo>
                  <a:pt x="6053670" y="7520027"/>
                </a:lnTo>
                <a:lnTo>
                  <a:pt x="0" y="7520027"/>
                </a:lnTo>
                <a:lnTo>
                  <a:pt x="0" y="1249853"/>
                </a:lnTo>
                <a:lnTo>
                  <a:pt x="0" y="386045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36" name="Freeform 5">
            <a:extLst>
              <a:ext uri="{FF2B5EF4-FFF2-40B4-BE49-F238E27FC236}">
                <a16:creationId xmlns:a16="http://schemas.microsoft.com/office/drawing/2014/main" id="{5C976AD2-D1D1-4B6E-8E89-AC6EDC0DF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8501F-0C1E-5241-8C86-C7009C230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42" y="800254"/>
            <a:ext cx="3167136" cy="5259232"/>
          </a:xfrm>
        </p:spPr>
        <p:txBody>
          <a:bodyPr>
            <a:normAutofit/>
          </a:bodyPr>
          <a:lstStyle/>
          <a:p>
            <a:r>
              <a:rPr lang="en-US" sz="4000" b="1">
                <a:latin typeface="Calibri" panose="020F0502020204030204" pitchFamily="34" charset="0"/>
                <a:cs typeface="Calibri" panose="020F0502020204030204" pitchFamily="34" charset="0"/>
              </a:rPr>
              <a:t>AWS RESOURCES</a:t>
            </a:r>
          </a:p>
        </p:txBody>
      </p:sp>
      <p:sp>
        <p:nvSpPr>
          <p:cNvPr id="1037" name="Freeform 5">
            <a:extLst>
              <a:ext uri="{FF2B5EF4-FFF2-40B4-BE49-F238E27FC236}">
                <a16:creationId xmlns:a16="http://schemas.microsoft.com/office/drawing/2014/main" id="{94AB8A4F-E933-46DE-B078-7CC48FCC5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2760191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1026" name="Picture 2" descr="Amazon Web Services Logo, history, meaning, symbol, PNG">
            <a:extLst>
              <a:ext uri="{FF2B5EF4-FFF2-40B4-BE49-F238E27FC236}">
                <a16:creationId xmlns:a16="http://schemas.microsoft.com/office/drawing/2014/main" id="{579D75FF-5346-B045-A976-0E831D795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7911" b="-1"/>
          <a:stretch/>
        </p:blipFill>
        <p:spPr bwMode="auto">
          <a:xfrm>
            <a:off x="4719484" y="912879"/>
            <a:ext cx="2167128" cy="1449662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Host a Static Website on Amazon S3 – CloudSavvy IT">
            <a:extLst>
              <a:ext uri="{FF2B5EF4-FFF2-40B4-BE49-F238E27FC236}">
                <a16:creationId xmlns:a16="http://schemas.microsoft.com/office/drawing/2014/main" id="{4FAC167F-4624-1342-A752-E26938280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r="28709"/>
          <a:stretch/>
        </p:blipFill>
        <p:spPr bwMode="auto">
          <a:xfrm>
            <a:off x="7191519" y="800254"/>
            <a:ext cx="1873589" cy="1674912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48">
            <a:extLst>
              <a:ext uri="{FF2B5EF4-FFF2-40B4-BE49-F238E27FC236}">
                <a16:creationId xmlns:a16="http://schemas.microsoft.com/office/drawing/2014/main" id="{B8B823D5-899B-483E-9327-4C159CFB1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AWS IAM Users Versus. IAM Roles: Which One Should You Use? – CloudSavvy IT">
            <a:extLst>
              <a:ext uri="{FF2B5EF4-FFF2-40B4-BE49-F238E27FC236}">
                <a16:creationId xmlns:a16="http://schemas.microsoft.com/office/drawing/2014/main" id="{A7F8980F-3E55-8D47-8D0E-1F83E4895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3" r="26632"/>
          <a:stretch/>
        </p:blipFill>
        <p:spPr bwMode="auto">
          <a:xfrm>
            <a:off x="9529520" y="1169852"/>
            <a:ext cx="1848119" cy="1305314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2" name="Content Placeholder 2">
            <a:extLst>
              <a:ext uri="{FF2B5EF4-FFF2-40B4-BE49-F238E27FC236}">
                <a16:creationId xmlns:a16="http://schemas.microsoft.com/office/drawing/2014/main" id="{02B3B4DC-39B2-47F3-B654-BFF4905F1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285945"/>
              </p:ext>
            </p:extLst>
          </p:nvPr>
        </p:nvGraphicFramePr>
        <p:xfrm>
          <a:off x="4719483" y="2748931"/>
          <a:ext cx="6813755" cy="3310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B45BC-84AB-074D-9C63-A6230217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22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18077E-3F7A-3341-9EC4-E4AAAB7D8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656293"/>
            <a:ext cx="5291666" cy="3545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CDD220-ECE3-F44A-B7AE-4BA1EABD4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729052"/>
            <a:ext cx="5291666" cy="33998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A35EA-11D3-6645-B89B-6F0E229F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6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C21A8-2D68-6340-AC50-7A3846670589}"/>
              </a:ext>
            </a:extLst>
          </p:cNvPr>
          <p:cNvSpPr/>
          <p:nvPr/>
        </p:nvSpPr>
        <p:spPr>
          <a:xfrm>
            <a:off x="951715" y="1338973"/>
            <a:ext cx="9828997" cy="42938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may draw a few conclusions and attribute certain features to the clusters based on the scatter plots exhibiting distinct groups.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0: The expenditure amount is moderate, make the moderate purchases, and buy the highest number of unique goods.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1: Has the lowest expenditure. The total purchases is also less. These consumers have purchased a huge quantity of unique goods.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2: Total expenditure is highest and total number of purchases is very less..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3: Total expenditure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is moderate-high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total number of purchases is high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CA261-E5FC-124C-9F8F-1B877839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0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886F695-C1CF-E34B-802C-9EF8B343F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13" y="643467"/>
            <a:ext cx="3942973" cy="2543217"/>
          </a:xfrm>
          <a:prstGeom prst="rect">
            <a:avLst/>
          </a:prstGeom>
        </p:spPr>
      </p:pic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137E2AAB-2F25-C44B-9607-819611AD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98" y="643467"/>
            <a:ext cx="3973776" cy="2543217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C4CD230-7B56-3F49-951E-41B4F78C5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47" y="3671316"/>
            <a:ext cx="3901705" cy="2545862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4296F24-211D-B8F9-B55D-D6142C1EC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235" y="3671316"/>
            <a:ext cx="3755101" cy="25534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DDB9D-8FBF-7C4F-BF5E-21642067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800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AACF2-AA97-7B43-AF74-A24458B8D5BD}"/>
              </a:ext>
            </a:extLst>
          </p:cNvPr>
          <p:cNvSpPr txBox="1"/>
          <p:nvPr/>
        </p:nvSpPr>
        <p:spPr>
          <a:xfrm>
            <a:off x="4339525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2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40DC3D-CCED-764F-9A0F-CE23A78FAE65}"/>
              </a:ext>
            </a:extLst>
          </p:cNvPr>
          <p:cNvSpPr/>
          <p:nvPr/>
        </p:nvSpPr>
        <p:spPr>
          <a:xfrm>
            <a:off x="1154954" y="960895"/>
            <a:ext cx="9208530" cy="48489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corroborate our findings from the scatter plots, we created boxplots.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These clusters can be classified as follows based on our observations: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order to raise their purchase numbers, Clusters 1 and 2 need to be given greater attention in terms of discounts and other incentives.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3 might be thought of as high-value clients who should be rewarded with a loyalty program. These clients are also loyal, as seen by the amount of transactions they have made.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0 is also made up of high-value yet loyal consumers that frequent the shop.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E336E-E585-BD40-A22C-0858BE79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11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9258F-372B-3544-BECD-5E48F1AE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EE818-BB61-0A41-89F5-C0C79C59D9F0}"/>
              </a:ext>
            </a:extLst>
          </p:cNvPr>
          <p:cNvSpPr txBox="1"/>
          <p:nvPr/>
        </p:nvSpPr>
        <p:spPr>
          <a:xfrm>
            <a:off x="2297151" y="735980"/>
            <a:ext cx="6791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MINIBATCH K-MEANS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A31DC-A616-C243-A143-EBA0A18DFC6C}"/>
              </a:ext>
            </a:extLst>
          </p:cNvPr>
          <p:cNvSpPr txBox="1"/>
          <p:nvPr/>
        </p:nvSpPr>
        <p:spPr>
          <a:xfrm>
            <a:off x="256479" y="3997712"/>
            <a:ext cx="6356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mini-batch k-means algorithm operates in the same way as the k-means algorithm described in the previous recipe. Without getting into too much detail, the distinction is that the most computationally expensive step in mini-batch k-means is performed on only a random sample of data rather than all observations.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BA747-2224-434E-92C8-73D172089DAA}"/>
              </a:ext>
            </a:extLst>
          </p:cNvPr>
          <p:cNvSpPr txBox="1"/>
          <p:nvPr/>
        </p:nvSpPr>
        <p:spPr>
          <a:xfrm>
            <a:off x="334538" y="2121624"/>
            <a:ext cx="6278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primary idea behind the Mini Batch K-means method is to employ tiny random batches of data with a fixed size so that they may be kept in memory. Each iteration obtains a fresh random sample from the dataset and uses it to update the clusters, and the process is continued until convergence.</a:t>
            </a:r>
          </a:p>
        </p:txBody>
      </p:sp>
      <p:pic>
        <p:nvPicPr>
          <p:cNvPr id="1026" name="Picture 2" descr="ML | Mini Batch K-means clustering algorithm - GeeksforGeeks">
            <a:extLst>
              <a:ext uri="{FF2B5EF4-FFF2-40B4-BE49-F238E27FC236}">
                <a16:creationId xmlns:a16="http://schemas.microsoft.com/office/drawing/2014/main" id="{4DCBB90E-243B-374D-B62E-EF3CE661C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41" y="1828801"/>
            <a:ext cx="4698380" cy="372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63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CB2DA51-65F1-ED46-940B-89D54B09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672" y="1286933"/>
            <a:ext cx="6224656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14EEBB-CE3F-1640-A94A-9C1906AE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48" y="6353984"/>
            <a:ext cx="838199" cy="342653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57F1E4F-1CFF-5643-939E-217C01CDF565}" type="slidenum">
              <a:rPr lang="en-US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25</a:t>
            </a:fld>
            <a:endParaRPr lang="en-US" sz="10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41FDE-6E87-8C46-987C-7FEB38434809}"/>
              </a:ext>
            </a:extLst>
          </p:cNvPr>
          <p:cNvSpPr txBox="1"/>
          <p:nvPr/>
        </p:nvSpPr>
        <p:spPr>
          <a:xfrm>
            <a:off x="1816976" y="477991"/>
            <a:ext cx="8558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ELBOW METHOD FOR MINIBATCH K-MEANS</a:t>
            </a:r>
          </a:p>
        </p:txBody>
      </p:sp>
    </p:spTree>
    <p:extLst>
      <p:ext uri="{BB962C8B-B14F-4D97-AF65-F5344CB8AC3E}">
        <p14:creationId xmlns:p14="http://schemas.microsoft.com/office/powerpoint/2010/main" val="1306298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B8C9486-A550-C64A-8FE1-2AB300449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636449"/>
            <a:ext cx="5291666" cy="3585102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A5BC614-C51C-3B44-81EA-263719035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676136"/>
            <a:ext cx="5291666" cy="35057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44EE5-6818-6E4E-B6C8-30793C86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4512" y="6391838"/>
            <a:ext cx="838199" cy="28104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57F1E4F-1CFF-5643-939E-217C01CDF565}" type="slidenum">
              <a:rPr lang="en-US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26</a:t>
            </a:fld>
            <a:endParaRPr lang="en-US" sz="1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828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EF5A60C-10AC-C94A-8C24-05C998A5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300449"/>
            <a:ext cx="3517119" cy="22509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DADF807-43F7-674D-984C-6DD978E27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307242"/>
            <a:ext cx="3537345" cy="223737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D3AD9FE-31A9-7F4C-8665-7532A4629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304846"/>
            <a:ext cx="3517120" cy="2242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8E0DE-A938-8446-AC8C-BECD3BFE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80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4800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FF6E-F668-C349-AFFB-B8521CD7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24C0BF6-6046-30DC-A10C-FBAC56E482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236661"/>
              </p:ext>
            </p:extLst>
          </p:nvPr>
        </p:nvGraphicFramePr>
        <p:xfrm>
          <a:off x="1154954" y="2603500"/>
          <a:ext cx="882565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EF0D1-E089-1646-873D-02FCB624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25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99E0B-0F7A-D84E-BBA3-F5A42299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52406-F799-404E-8348-9B60EEF145CF}"/>
              </a:ext>
            </a:extLst>
          </p:cNvPr>
          <p:cNvSpPr txBox="1"/>
          <p:nvPr/>
        </p:nvSpPr>
        <p:spPr>
          <a:xfrm>
            <a:off x="779641" y="1191290"/>
            <a:ext cx="241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References: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C7A24-3EAC-9947-BC21-562F0F174FA5}"/>
              </a:ext>
            </a:extLst>
          </p:cNvPr>
          <p:cNvSpPr txBox="1"/>
          <p:nvPr/>
        </p:nvSpPr>
        <p:spPr>
          <a:xfrm>
            <a:off x="779642" y="2285999"/>
            <a:ext cx="1118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https://www.geekhttps://www.geeksforgeeks.org/ml-mini-batch-k-means-clustering-algorithm/  sforgeeks.org/ml-mini-batch-k-means-clustering-algorithm/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54D28-E77A-854E-ACFC-A7EF2FBD58D7}"/>
              </a:ext>
            </a:extLst>
          </p:cNvPr>
          <p:cNvSpPr txBox="1"/>
          <p:nvPr/>
        </p:nvSpPr>
        <p:spPr>
          <a:xfrm>
            <a:off x="779641" y="3094673"/>
            <a:ext cx="103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chrisalbon.com</a:t>
            </a:r>
            <a:r>
              <a:rPr lang="en-US" dirty="0">
                <a:hlinkClick r:id="rId3"/>
              </a:rPr>
              <a:t>/code/</a:t>
            </a:r>
            <a:r>
              <a:rPr lang="en-US" dirty="0" err="1">
                <a:hlinkClick r:id="rId3"/>
              </a:rPr>
              <a:t>machine_learning</a:t>
            </a:r>
            <a:r>
              <a:rPr lang="en-US" dirty="0">
                <a:hlinkClick r:id="rId3"/>
              </a:rPr>
              <a:t>/clustering/</a:t>
            </a:r>
            <a:r>
              <a:rPr lang="en-US" dirty="0" err="1">
                <a:hlinkClick r:id="rId3"/>
              </a:rPr>
              <a:t>minibatch_k-means_clustering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0214E-2DBD-6344-9781-1B0C3630820C}"/>
              </a:ext>
            </a:extLst>
          </p:cNvPr>
          <p:cNvSpPr txBox="1"/>
          <p:nvPr/>
        </p:nvSpPr>
        <p:spPr>
          <a:xfrm>
            <a:off x="779641" y="3578661"/>
            <a:ext cx="114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aws.amazon.com</a:t>
            </a:r>
            <a:r>
              <a:rPr lang="en-US" dirty="0">
                <a:hlinkClick r:id="rId4"/>
              </a:rPr>
              <a:t>/getting-started/hands-on/build-train-deploy-machine-learning-model-</a:t>
            </a:r>
            <a:r>
              <a:rPr lang="en-US" dirty="0" err="1">
                <a:hlinkClick r:id="rId4"/>
              </a:rPr>
              <a:t>sagemaker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3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2855B-125C-1D4F-AC9A-CC86357E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Project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B486F-934C-8F42-A8B7-5AFB36CA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759705-0148-D042-AD77-E03A6292143F}"/>
              </a:ext>
            </a:extLst>
          </p:cNvPr>
          <p:cNvSpPr/>
          <p:nvPr/>
        </p:nvSpPr>
        <p:spPr>
          <a:xfrm>
            <a:off x="530508" y="3009418"/>
            <a:ext cx="1601164" cy="10648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41B4F-7491-CF4A-A806-11D0EA421920}"/>
              </a:ext>
            </a:extLst>
          </p:cNvPr>
          <p:cNvSpPr/>
          <p:nvPr/>
        </p:nvSpPr>
        <p:spPr>
          <a:xfrm>
            <a:off x="2527140" y="3020993"/>
            <a:ext cx="1516284" cy="1064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B3C902-4073-E548-89F8-A66AC7C68BB5}"/>
              </a:ext>
            </a:extLst>
          </p:cNvPr>
          <p:cNvSpPr/>
          <p:nvPr/>
        </p:nvSpPr>
        <p:spPr>
          <a:xfrm>
            <a:off x="4564284" y="3020993"/>
            <a:ext cx="1592552" cy="1064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88EF4-6D15-4E44-B118-0596EFCFEC42}"/>
              </a:ext>
            </a:extLst>
          </p:cNvPr>
          <p:cNvSpPr txBox="1"/>
          <p:nvPr/>
        </p:nvSpPr>
        <p:spPr>
          <a:xfrm>
            <a:off x="729583" y="3183567"/>
            <a:ext cx="171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04875-8B72-8749-A23E-62EAD6BC8526}"/>
              </a:ext>
            </a:extLst>
          </p:cNvPr>
          <p:cNvSpPr txBox="1"/>
          <p:nvPr/>
        </p:nvSpPr>
        <p:spPr>
          <a:xfrm>
            <a:off x="2606233" y="3161569"/>
            <a:ext cx="168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S3 Bucket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862C4-1BC4-FD4E-9B7E-D44BD0911741}"/>
              </a:ext>
            </a:extLst>
          </p:cNvPr>
          <p:cNvSpPr txBox="1"/>
          <p:nvPr/>
        </p:nvSpPr>
        <p:spPr>
          <a:xfrm>
            <a:off x="4650196" y="3195671"/>
            <a:ext cx="177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Sagemaker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6213C-2DAD-924D-BBC6-35450F84947C}"/>
              </a:ext>
            </a:extLst>
          </p:cNvPr>
          <p:cNvSpPr/>
          <p:nvPr/>
        </p:nvSpPr>
        <p:spPr>
          <a:xfrm>
            <a:off x="6599498" y="2963119"/>
            <a:ext cx="1567356" cy="114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82431D-5DE5-E64D-A82B-4348070B8C06}"/>
              </a:ext>
            </a:extLst>
          </p:cNvPr>
          <p:cNvSpPr txBox="1"/>
          <p:nvPr/>
        </p:nvSpPr>
        <p:spPr>
          <a:xfrm>
            <a:off x="6685411" y="3136739"/>
            <a:ext cx="167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Juypter</a:t>
            </a:r>
            <a:r>
              <a:rPr lang="en-US" dirty="0">
                <a:solidFill>
                  <a:schemeClr val="bg1"/>
                </a:solidFill>
              </a:rPr>
              <a:t> notebook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B5D967-6F64-6C4C-93F6-C3AAA4EE7597}"/>
              </a:ext>
            </a:extLst>
          </p:cNvPr>
          <p:cNvSpPr/>
          <p:nvPr/>
        </p:nvSpPr>
        <p:spPr>
          <a:xfrm>
            <a:off x="8449653" y="2963119"/>
            <a:ext cx="1567356" cy="114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670B5-B75F-B240-98C8-5509C3B174F3}"/>
              </a:ext>
            </a:extLst>
          </p:cNvPr>
          <p:cNvSpPr txBox="1"/>
          <p:nvPr/>
        </p:nvSpPr>
        <p:spPr>
          <a:xfrm>
            <a:off x="8558464" y="3109257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 ML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EE4ABE-69B8-D34B-BD50-D59717C3ECF0}"/>
              </a:ext>
            </a:extLst>
          </p:cNvPr>
          <p:cNvSpPr/>
          <p:nvPr/>
        </p:nvSpPr>
        <p:spPr>
          <a:xfrm>
            <a:off x="10369740" y="2963119"/>
            <a:ext cx="1567356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D2FEA1-B116-6240-A8FD-5153C4924F5A}"/>
              </a:ext>
            </a:extLst>
          </p:cNvPr>
          <p:cNvSpPr txBox="1"/>
          <p:nvPr/>
        </p:nvSpPr>
        <p:spPr>
          <a:xfrm>
            <a:off x="10590835" y="3136739"/>
            <a:ext cx="128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601D5E-CB81-4F4C-8126-586676B12993}"/>
              </a:ext>
            </a:extLst>
          </p:cNvPr>
          <p:cNvCxnSpPr/>
          <p:nvPr/>
        </p:nvCxnSpPr>
        <p:spPr>
          <a:xfrm>
            <a:off x="2131672" y="3483978"/>
            <a:ext cx="395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5C4A44-3CFF-AE46-940C-0978B037CFA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043424" y="3552899"/>
            <a:ext cx="520860" cy="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BD9CFF-E6E8-E343-948F-5BE91ABD3F7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156836" y="3530901"/>
            <a:ext cx="442662" cy="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841ADA-965B-D441-8D54-7AD6FA28C54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166854" y="3530901"/>
            <a:ext cx="282799" cy="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73D4F5-5977-C747-830B-4C4A2AE04E2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0060328" y="3506071"/>
            <a:ext cx="309412" cy="1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achine Learning with Amazon SageMaker » Nub8">
            <a:extLst>
              <a:ext uri="{FF2B5EF4-FFF2-40B4-BE49-F238E27FC236}">
                <a16:creationId xmlns:a16="http://schemas.microsoft.com/office/drawing/2014/main" id="{CD24B88C-76D1-304F-BE59-3524177E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52" y="4711395"/>
            <a:ext cx="5534060" cy="21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EC7636-A265-BC47-89A3-D5D8623D3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768639"/>
            <a:ext cx="3159009" cy="16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7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33559-8D99-124A-9555-18928A05019A}"/>
              </a:ext>
            </a:extLst>
          </p:cNvPr>
          <p:cNvSpPr txBox="1"/>
          <p:nvPr/>
        </p:nvSpPr>
        <p:spPr>
          <a:xfrm>
            <a:off x="6744929" y="1241266"/>
            <a:ext cx="4798142" cy="260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808CC-06DC-7D4A-9FCC-8B6BA654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B2FFB72-4255-F733-ECCB-60BC4ACD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8503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5700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9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359A9-C7D8-514B-AA11-6318F373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55482"/>
            <a:ext cx="8761413" cy="898674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an Amazon SageMaker?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5751C7A-029A-F343-AFAD-CA97BC156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079173"/>
            <a:ext cx="8182191" cy="373068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 SageMaker is a fully managed service that allows any developer or data scientist to swiftly create, train, and deploy machine learning (ML) models.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 SageMaker includes modules that can be used together or independently to build, train, and deploy your machine learning models.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free service that gives customers access to AWS compute resources in an environment based on </a:t>
            </a: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open-source JupyterLab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1F131-22A9-004B-80DE-4476BA38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7D780-87E0-F14A-9DA5-E3660255A089}"/>
              </a:ext>
            </a:extLst>
          </p:cNvPr>
          <p:cNvSpPr txBox="1"/>
          <p:nvPr/>
        </p:nvSpPr>
        <p:spPr>
          <a:xfrm>
            <a:off x="561110" y="1143000"/>
            <a:ext cx="4072673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 Amazon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Sagemaker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navigation pane, choose Amazon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SageMaker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Studio.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If this is your first time using Amazon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SageMaker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Studio, you must go through the onboarding procedure. You can utilize AWS Single Sign-On (AWS SSO) or AWS Identity and Access Management (IAM) for authentication methods during onboarding. You can utilize either the Quick start or the Standard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84F487-DF55-8740-9316-03851A6C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603" y="6290432"/>
            <a:ext cx="838199" cy="406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spcAft>
                <a:spcPts val="600"/>
              </a:spcAft>
            </a:pPr>
            <a:fld id="{D57F1E4F-1CFF-5643-939E-217C01CDF565}" type="slidenum">
              <a:rPr lang="en-US" sz="16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5</a:t>
            </a:fld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C6E69-0E4C-CE4D-B003-CCFB471A6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19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4506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6FD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63CFB1-0C42-7040-A59D-684CBD4F7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821184"/>
            <a:ext cx="3854945" cy="21202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6FD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AE1007-07B4-A445-AC86-184F3336E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4174471"/>
            <a:ext cx="3854945" cy="16190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B1F4814-2642-7048-BE1C-A11BFC0E4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1496980"/>
            <a:ext cx="6410084" cy="3878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FC121-E751-6843-9FE9-E0E63794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7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E179E-2BF0-4246-9275-AB34BD618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55482"/>
            <a:ext cx="8761413" cy="898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 DESCRIPTION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B9988-B0BE-5043-92D0-67184E4EED07}"/>
              </a:ext>
            </a:extLst>
          </p:cNvPr>
          <p:cNvSpPr txBox="1"/>
          <p:nvPr/>
        </p:nvSpPr>
        <p:spPr>
          <a:xfrm>
            <a:off x="1019503" y="2079173"/>
            <a:ext cx="10408909" cy="3730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2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 dataset we are using is the High Value Customer Identification based on an online retail store in UK.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A UK-based online retail store has captured the sales data for different products for the period of one year (Nov 2016 to Dec 2017) and updated the dataset (in 2020). 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 organization sells gifts primarily on the online platform. The customers who make a purchase, consume directly for themselves. 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There are small businesses that buy in bulk and sell to other customers through the retail outlet channel. 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This is a trans-national dataset that contains all the transactions occurring between Nov-2016 to Dec-2017 for a UK-based online retail store.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 project objective is to find significant customers for the business who make high purchases of their favorite products. 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 organization wants to roll out a loyalty program to high-value customers after the identification of segments.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3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6646F-9D8A-6446-A5C2-B7879AF0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9E0E40-A49D-EE4B-B3E1-53329F36EE23}"/>
              </a:ext>
            </a:extLst>
          </p:cNvPr>
          <p:cNvSpPr/>
          <p:nvPr/>
        </p:nvSpPr>
        <p:spPr>
          <a:xfrm>
            <a:off x="152842" y="1063416"/>
            <a:ext cx="57903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InvoiceNo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Invoice number (A 6-digit integral number uniquely assigned to each transaction)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StockCode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Product (item) code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Description: Product (item) name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Quantity: The quantities of each product (item) per transaction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InvoiceDate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The day when each transaction was generated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Unit price (Product price per unit)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Customer number (Unique ID assigned to each customer)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Country: Country name (The name of the country where each customer resides)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27282-D41B-BC48-88A6-954D88B6C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42" y="1807075"/>
            <a:ext cx="5526846" cy="38515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4F298-44B0-1C41-85D7-30E604DB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9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87B0CD-AFAE-471B-9942-6B1D00B5C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D093738-88B9-45F2-8F7A-78E2A97B7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0C0501-C29B-462F-8F69-CCC0BBBEA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691F25C-BB3F-6D48-939C-C7469797D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4" y="2343358"/>
            <a:ext cx="4487332" cy="2165137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566D006-4186-864C-BF34-9733D227C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2354577"/>
            <a:ext cx="4487332" cy="2142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ECC0E-EF95-E448-89E0-3BF2CF05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16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12592</TotalTime>
  <Words>1125</Words>
  <Application>Microsoft Macintosh PowerPoint</Application>
  <PresentationFormat>Widescreen</PresentationFormat>
  <Paragraphs>124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 3</vt:lpstr>
      <vt:lpstr>Ion Boardroom</vt:lpstr>
      <vt:lpstr>  Clustering Using Amazon SageMaker                                     FINAL PRESENTATION </vt:lpstr>
      <vt:lpstr>AWS RESOURCES</vt:lpstr>
      <vt:lpstr>Project Architecture</vt:lpstr>
      <vt:lpstr>What is an Amazon SageMaker? </vt:lpstr>
      <vt:lpstr>PowerPoint Presentation</vt:lpstr>
      <vt:lpstr>PowerPoint Presentation</vt:lpstr>
      <vt:lpstr>DATASET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Amazon SageMaker Autopilot</dc:title>
  <dc:creator>Microsoft Office User</dc:creator>
  <cp:lastModifiedBy>Bhakthula, Pranay</cp:lastModifiedBy>
  <cp:revision>18</cp:revision>
  <dcterms:created xsi:type="dcterms:W3CDTF">2022-02-23T23:08:39Z</dcterms:created>
  <dcterms:modified xsi:type="dcterms:W3CDTF">2022-04-14T22:20:07Z</dcterms:modified>
</cp:coreProperties>
</file>